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389" r:id="rId3"/>
    <p:sldId id="390" r:id="rId4"/>
    <p:sldId id="391" r:id="rId5"/>
    <p:sldId id="392" r:id="rId6"/>
    <p:sldId id="393" r:id="rId7"/>
    <p:sldId id="394" r:id="rId8"/>
    <p:sldId id="396" r:id="rId9"/>
    <p:sldId id="395" r:id="rId10"/>
    <p:sldId id="397" r:id="rId11"/>
    <p:sldId id="398" r:id="rId12"/>
    <p:sldId id="402" r:id="rId13"/>
    <p:sldId id="399" r:id="rId14"/>
    <p:sldId id="40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79" autoAdjust="0"/>
    <p:restoredTop sz="94660"/>
  </p:normalViewPr>
  <p:slideViewPr>
    <p:cSldViewPr snapToGrid="0">
      <p:cViewPr varScale="1">
        <p:scale>
          <a:sx n="49" d="100"/>
          <a:sy n="49" d="100"/>
        </p:scale>
        <p:origin x="-2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46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0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5426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63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8474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36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903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98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81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4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53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784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4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71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7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山东省碳排放峰值判断及对</a:t>
            </a:r>
            <a:r>
              <a:rPr lang="en-US" altLang="zh-CN" dirty="0" smtClean="0"/>
              <a:t>“</a:t>
            </a:r>
            <a:r>
              <a:rPr lang="zh-CN" altLang="en-US" dirty="0" smtClean="0"/>
              <a:t>十三五</a:t>
            </a:r>
            <a:r>
              <a:rPr lang="en-US" altLang="zh-CN" dirty="0" smtClean="0"/>
              <a:t>”</a:t>
            </a:r>
            <a:r>
              <a:rPr lang="zh-CN" altLang="en-US" dirty="0" smtClean="0"/>
              <a:t>经济发展的影响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山东省科学院  </a:t>
            </a:r>
            <a:endParaRPr lang="en-US" altLang="zh-CN" dirty="0" smtClean="0"/>
          </a:p>
          <a:p>
            <a:r>
              <a:rPr lang="zh-CN" altLang="en-US" dirty="0" smtClean="0"/>
              <a:t>山东省科技发展战略研究所 副所长  周  勇    研究员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467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70847" y="624110"/>
            <a:ext cx="9433765" cy="128089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假若以这样的决心和执行力，山东省的碳排放峰值也可以在</a:t>
            </a:r>
            <a:r>
              <a:rPr lang="en-US" altLang="zh-CN" dirty="0" smtClean="0"/>
              <a:t>2020</a:t>
            </a:r>
            <a:r>
              <a:rPr lang="zh-CN" altLang="en-US" dirty="0" smtClean="0"/>
              <a:t>年或</a:t>
            </a:r>
            <a:r>
              <a:rPr lang="en-US" altLang="zh-CN" dirty="0" smtClean="0"/>
              <a:t>2025</a:t>
            </a:r>
            <a:r>
              <a:rPr lang="zh-CN" altLang="en-US" dirty="0" smtClean="0"/>
              <a:t>年实现，但后果严重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400" dirty="0" smtClean="0"/>
              <a:t>治理</a:t>
            </a:r>
            <a:r>
              <a:rPr lang="zh-CN" altLang="en-US" sz="2400" dirty="0"/>
              <a:t>大气污染和节能减碳是一个硬币的两个面。哪个方面好了，另一个方面也就基本上好</a:t>
            </a:r>
            <a:r>
              <a:rPr lang="zh-CN" altLang="en-US" sz="2400" dirty="0" smtClean="0"/>
              <a:t>了</a:t>
            </a:r>
            <a:endParaRPr lang="en-US" altLang="zh-CN" sz="2400" dirty="0" smtClean="0"/>
          </a:p>
          <a:p>
            <a:r>
              <a:rPr lang="zh-CN" altLang="en-US" sz="2400" dirty="0" smtClean="0"/>
              <a:t>如果</a:t>
            </a:r>
            <a:r>
              <a:rPr lang="zh-CN" altLang="en-US" sz="2400" dirty="0"/>
              <a:t>山东省政府以这样的决心，以这样的手段去进行节能、减碳、治理环境污染，那么山东省可以承诺</a:t>
            </a:r>
            <a:r>
              <a:rPr lang="en-US" altLang="zh-CN" sz="2400" dirty="0"/>
              <a:t>2025</a:t>
            </a:r>
            <a:r>
              <a:rPr lang="zh-CN" altLang="en-US" sz="2400" dirty="0"/>
              <a:t>年达到峰值，甚至</a:t>
            </a:r>
            <a:r>
              <a:rPr lang="en-US" altLang="zh-CN" sz="2400" dirty="0"/>
              <a:t>2020</a:t>
            </a:r>
            <a:r>
              <a:rPr lang="zh-CN" altLang="en-US" sz="2400" dirty="0"/>
              <a:t>年达到峰值，这都是可能办到</a:t>
            </a:r>
            <a:r>
              <a:rPr lang="zh-CN" altLang="en-US" sz="2400" dirty="0" smtClean="0"/>
              <a:t>的</a:t>
            </a:r>
            <a:endParaRPr lang="en-US" altLang="zh-CN" sz="2400" dirty="0" smtClean="0"/>
          </a:p>
          <a:p>
            <a:r>
              <a:rPr lang="zh-CN" altLang="en-US" sz="2400" dirty="0" smtClean="0"/>
              <a:t>但是</a:t>
            </a:r>
            <a:r>
              <a:rPr lang="zh-CN" altLang="en-US" sz="2400" dirty="0"/>
              <a:t>，伴随而来的可能是经济停滞，金融危机，大量失业，治安恶化，社会</a:t>
            </a:r>
            <a:r>
              <a:rPr lang="zh-CN" altLang="en-US" sz="2400" dirty="0" smtClean="0"/>
              <a:t>动荡</a:t>
            </a:r>
            <a:endParaRPr lang="en-US" altLang="zh-CN" sz="2400" dirty="0" smtClean="0"/>
          </a:p>
          <a:p>
            <a:r>
              <a:rPr lang="zh-CN" altLang="en-US" sz="2400" dirty="0" smtClean="0"/>
              <a:t>后面</a:t>
            </a:r>
            <a:r>
              <a:rPr lang="zh-CN" altLang="en-US" sz="2400" dirty="0"/>
              <a:t>这些问题产生了，估计政府就顾不上承诺过哪一年达到峰值</a:t>
            </a:r>
            <a:r>
              <a:rPr lang="zh-CN" altLang="en-US" sz="2400" dirty="0" smtClean="0"/>
              <a:t>了</a:t>
            </a:r>
            <a:endParaRPr lang="en-US" altLang="zh-CN" sz="2400" dirty="0" smtClean="0"/>
          </a:p>
          <a:p>
            <a:r>
              <a:rPr lang="zh-CN" altLang="en-US" sz="2400" dirty="0" smtClean="0"/>
              <a:t>这</a:t>
            </a:r>
            <a:r>
              <a:rPr lang="zh-CN" altLang="en-US" sz="2400" dirty="0"/>
              <a:t>应该也不是国际社会乐意看到</a:t>
            </a:r>
            <a:r>
              <a:rPr lang="zh-CN" altLang="en-US" sz="2400" dirty="0" smtClean="0"/>
              <a:t>的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36540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按照发达国家经验和中国</a:t>
            </a:r>
            <a:r>
              <a:rPr lang="en-US" altLang="zh-CN" dirty="0" smtClean="0"/>
              <a:t>2030</a:t>
            </a:r>
            <a:r>
              <a:rPr lang="zh-CN" altLang="en-US" dirty="0" smtClean="0"/>
              <a:t>年达到峰值判断</a:t>
            </a:r>
            <a:r>
              <a:rPr lang="zh-CN" altLang="en-US" dirty="0"/>
              <a:t>，山东省应该在什么时间达到峰值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400" dirty="0"/>
              <a:t>山东省的人口峰值基本与全国相同，</a:t>
            </a:r>
            <a:r>
              <a:rPr lang="en-US" altLang="zh-CN" sz="2400" dirty="0"/>
              <a:t>2030</a:t>
            </a:r>
            <a:r>
              <a:rPr lang="zh-CN" altLang="en-US" sz="2400" dirty="0"/>
              <a:t>年</a:t>
            </a:r>
            <a:r>
              <a:rPr lang="zh-CN" altLang="en-US" sz="2400" dirty="0" smtClean="0"/>
              <a:t>左右</a:t>
            </a:r>
            <a:endParaRPr lang="en-US" altLang="zh-CN" sz="2400" dirty="0" smtClean="0"/>
          </a:p>
          <a:p>
            <a:r>
              <a:rPr lang="zh-CN" altLang="en-US" sz="2400" dirty="0" smtClean="0"/>
              <a:t>人均收入</a:t>
            </a:r>
            <a:r>
              <a:rPr lang="zh-CN" altLang="en-US" sz="2400" dirty="0"/>
              <a:t>与全国基本</a:t>
            </a:r>
            <a:r>
              <a:rPr lang="zh-CN" altLang="en-US" sz="2400" dirty="0" smtClean="0"/>
              <a:t>相同</a:t>
            </a:r>
            <a:endParaRPr lang="en-US" altLang="zh-CN" sz="2400" dirty="0" smtClean="0"/>
          </a:p>
          <a:p>
            <a:r>
              <a:rPr lang="zh-CN" altLang="en-US" sz="2400" dirty="0" smtClean="0"/>
              <a:t>城镇</a:t>
            </a:r>
            <a:r>
              <a:rPr lang="zh-CN" altLang="en-US" sz="2400" dirty="0"/>
              <a:t>化率低于</a:t>
            </a:r>
            <a:r>
              <a:rPr lang="zh-CN" altLang="en-US" sz="2400" dirty="0" smtClean="0"/>
              <a:t>全国</a:t>
            </a:r>
            <a:endParaRPr lang="en-US" altLang="zh-CN" sz="2400" dirty="0" smtClean="0"/>
          </a:p>
          <a:p>
            <a:r>
              <a:rPr lang="zh-CN" altLang="en-US" sz="2400" dirty="0" smtClean="0"/>
              <a:t>第三产业</a:t>
            </a:r>
            <a:r>
              <a:rPr lang="zh-CN" altLang="en-US" sz="2400" dirty="0"/>
              <a:t>的比重长期低于</a:t>
            </a:r>
            <a:r>
              <a:rPr lang="zh-CN" altLang="en-US" sz="2400" dirty="0" smtClean="0"/>
              <a:t>全国</a:t>
            </a:r>
            <a:endParaRPr lang="en-US" altLang="zh-CN" sz="2400" dirty="0" smtClean="0"/>
          </a:p>
          <a:p>
            <a:r>
              <a:rPr lang="zh-CN" altLang="en-US" sz="2400" dirty="0" smtClean="0"/>
              <a:t>山东省</a:t>
            </a:r>
            <a:r>
              <a:rPr lang="zh-CN" altLang="en-US" sz="2400" dirty="0"/>
              <a:t>的非化石能源资源较少，没有水电，风能和太阳能的发展也没法比全国快多少，核电建设周期很长，非化石能源在山东省总的能耗</a:t>
            </a:r>
            <a:r>
              <a:rPr lang="zh-CN" altLang="en-US" sz="2400" dirty="0" smtClean="0"/>
              <a:t>中比例很小</a:t>
            </a:r>
            <a:endParaRPr lang="en-US" altLang="zh-CN" sz="2400" dirty="0" smtClean="0"/>
          </a:p>
          <a:p>
            <a:r>
              <a:rPr lang="zh-CN" altLang="en-US" sz="2400" dirty="0" smtClean="0"/>
              <a:t>山东省人口</a:t>
            </a:r>
            <a:r>
              <a:rPr lang="zh-CN" altLang="en-US" sz="2400" dirty="0"/>
              <a:t>众多，就业压力大，自身需求也巨大，无法把有市场的高能耗产品转移到其他省市或</a:t>
            </a:r>
            <a:r>
              <a:rPr lang="zh-CN" altLang="en-US" sz="2400" dirty="0" smtClean="0"/>
              <a:t>国外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25490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按照发达国家经验和中国</a:t>
            </a:r>
            <a:r>
              <a:rPr lang="en-US" altLang="zh-CN" dirty="0"/>
              <a:t>2030</a:t>
            </a:r>
            <a:r>
              <a:rPr lang="zh-CN" altLang="en-US" dirty="0"/>
              <a:t>年达到峰值判断，山东省应该在什么时间达到峰值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400" dirty="0" smtClean="0"/>
              <a:t>正常</a:t>
            </a:r>
            <a:r>
              <a:rPr lang="zh-CN" altLang="en-US" sz="2400" dirty="0"/>
              <a:t>情况下，山东省的碳排放峰值</a:t>
            </a:r>
            <a:r>
              <a:rPr lang="zh-CN" altLang="en-US" sz="2400" dirty="0" smtClean="0"/>
              <a:t>年应该晚</a:t>
            </a:r>
            <a:r>
              <a:rPr lang="zh-CN" altLang="en-US" sz="2400" dirty="0"/>
              <a:t>于全国的碳排放峰值</a:t>
            </a:r>
            <a:r>
              <a:rPr lang="zh-CN" altLang="en-US" sz="2400" dirty="0" smtClean="0"/>
              <a:t>年</a:t>
            </a:r>
            <a:endParaRPr lang="en-US" altLang="zh-CN" sz="2400" dirty="0" smtClean="0"/>
          </a:p>
          <a:p>
            <a:r>
              <a:rPr lang="zh-CN" altLang="en-US" sz="2400" dirty="0" smtClean="0"/>
              <a:t>真正按照发达国家经济</a:t>
            </a:r>
            <a:r>
              <a:rPr lang="zh-CN" altLang="en-US" sz="2400" dirty="0"/>
              <a:t>发展</a:t>
            </a:r>
            <a:r>
              <a:rPr lang="zh-CN" altLang="en-US" sz="2400" dirty="0" smtClean="0"/>
              <a:t>的经验性客观</a:t>
            </a:r>
            <a:r>
              <a:rPr lang="zh-CN" altLang="en-US" sz="2400" dirty="0"/>
              <a:t>规律，并经过较大的努力</a:t>
            </a:r>
            <a:r>
              <a:rPr lang="zh-CN" altLang="en-US" sz="2400" dirty="0" smtClean="0"/>
              <a:t>，山东省应该在</a:t>
            </a:r>
            <a:r>
              <a:rPr lang="en-US" altLang="zh-CN" sz="2400" dirty="0"/>
              <a:t>2035</a:t>
            </a:r>
            <a:r>
              <a:rPr lang="zh-CN" altLang="en-US" sz="2400" dirty="0"/>
              <a:t>年左右达到</a:t>
            </a:r>
            <a:r>
              <a:rPr lang="zh-CN" altLang="en-US" sz="2400" dirty="0" smtClean="0"/>
              <a:t>峰值</a:t>
            </a:r>
            <a:endParaRPr lang="en-US" altLang="zh-CN" sz="2400" dirty="0" smtClean="0"/>
          </a:p>
          <a:p>
            <a:r>
              <a:rPr lang="zh-CN" altLang="en-US" sz="2400" dirty="0"/>
              <a:t>在节能、减碳、减少环境污染方面越来越严的法律、法规和党政双责</a:t>
            </a:r>
            <a:r>
              <a:rPr lang="zh-CN" altLang="en-US" sz="2400" dirty="0" smtClean="0"/>
              <a:t>制度严格管理之下</a:t>
            </a:r>
            <a:r>
              <a:rPr lang="zh-CN" altLang="en-US" sz="2400" dirty="0"/>
              <a:t>，在中国对世界的承诺面前，山东省一定会采取行政手段、经济手段和法律手段，实现碳排放峰值与全国同步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2030</a:t>
            </a:r>
            <a:r>
              <a:rPr lang="zh-CN" altLang="en-US" sz="2400" dirty="0" smtClean="0"/>
              <a:t>年达到峰值，不</a:t>
            </a:r>
            <a:r>
              <a:rPr lang="zh-CN" altLang="en-US" sz="2400" dirty="0"/>
              <a:t>拖全国的后腿。</a:t>
            </a:r>
          </a:p>
        </p:txBody>
      </p:sp>
    </p:spTree>
    <p:extLst>
      <p:ext uri="{BB962C8B-B14F-4D97-AF65-F5344CB8AC3E}">
        <p14:creationId xmlns:p14="http://schemas.microsoft.com/office/powerpoint/2010/main" val="2307120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能源和碳排放总量控制对山东</a:t>
            </a:r>
            <a:r>
              <a:rPr lang="en-US" altLang="zh-CN" dirty="0" smtClean="0"/>
              <a:t>“</a:t>
            </a:r>
            <a:r>
              <a:rPr lang="zh-CN" altLang="en-US" dirty="0" smtClean="0"/>
              <a:t>十三五</a:t>
            </a:r>
            <a:r>
              <a:rPr lang="en-US" altLang="zh-CN" dirty="0" smtClean="0"/>
              <a:t>”</a:t>
            </a:r>
            <a:r>
              <a:rPr lang="zh-CN" altLang="en-US" dirty="0" smtClean="0"/>
              <a:t>经济发展的影响：制约山东省的经济增长速度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最近</a:t>
            </a:r>
            <a:r>
              <a:rPr lang="zh-CN" altLang="en-US" sz="2400" dirty="0"/>
              <a:t>十几年，山东省的能源弹性系数高于全国平均（最小二乘法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r>
              <a:rPr lang="zh-CN" altLang="en-US" sz="2400" dirty="0" smtClean="0"/>
              <a:t>在</a:t>
            </a:r>
            <a:r>
              <a:rPr lang="zh-CN" altLang="en-US" sz="2400" dirty="0"/>
              <a:t>山东省能源消费不能高于全国增长率，能源消费占全国的比重</a:t>
            </a:r>
            <a:r>
              <a:rPr lang="en-US" altLang="zh-CN" sz="2400" dirty="0"/>
              <a:t>11%</a:t>
            </a:r>
            <a:r>
              <a:rPr lang="zh-CN" altLang="en-US" sz="2400" dirty="0"/>
              <a:t>不能提高的总量控制基本目标条件</a:t>
            </a:r>
            <a:r>
              <a:rPr lang="zh-CN" altLang="en-US" sz="2400" dirty="0" smtClean="0"/>
              <a:t>下（这</a:t>
            </a:r>
            <a:r>
              <a:rPr lang="zh-CN" altLang="en-US" sz="2400" dirty="0"/>
              <a:t>对山东省是最理想的条件</a:t>
            </a:r>
            <a:r>
              <a:rPr lang="zh-CN" altLang="en-US" sz="2400" dirty="0" smtClean="0"/>
              <a:t>了），</a:t>
            </a:r>
            <a:r>
              <a:rPr lang="zh-CN" altLang="en-US" sz="2400" dirty="0"/>
              <a:t>山东省的经济</a:t>
            </a:r>
            <a:r>
              <a:rPr lang="zh-CN" altLang="en-US" sz="2400" dirty="0" smtClean="0"/>
              <a:t>增长速度最多</a:t>
            </a:r>
            <a:r>
              <a:rPr lang="zh-CN" altLang="en-US" sz="2400" dirty="0"/>
              <a:t>只能和全国</a:t>
            </a:r>
            <a:r>
              <a:rPr lang="zh-CN" altLang="en-US" sz="2400" dirty="0" smtClean="0"/>
              <a:t>相同</a:t>
            </a:r>
            <a:endParaRPr lang="en-US" altLang="zh-CN" sz="2400" dirty="0" smtClean="0"/>
          </a:p>
          <a:p>
            <a:r>
              <a:rPr lang="zh-CN" altLang="en-US" sz="2400" dirty="0" smtClean="0"/>
              <a:t>由于</a:t>
            </a:r>
            <a:r>
              <a:rPr lang="zh-CN" altLang="en-US" sz="2400" dirty="0"/>
              <a:t>山东自身非化石</a:t>
            </a:r>
            <a:r>
              <a:rPr lang="zh-CN" altLang="en-US" sz="2400" dirty="0" smtClean="0"/>
              <a:t>能源较少，省外的外调</a:t>
            </a:r>
            <a:r>
              <a:rPr lang="zh-CN" altLang="en-US" sz="2400" dirty="0"/>
              <a:t>电力全部为火电，加上传输过程中的损耗，一度电的间接排放比当地生产的还要高，所以碳排放总量控制对山东更</a:t>
            </a:r>
            <a:r>
              <a:rPr lang="zh-CN" altLang="en-US" sz="2400" dirty="0" smtClean="0"/>
              <a:t>不利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78850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山东</a:t>
            </a:r>
            <a:r>
              <a:rPr lang="zh-CN" altLang="en-US" dirty="0" smtClean="0"/>
              <a:t>“十三五”期间应对能源</a:t>
            </a:r>
            <a:r>
              <a:rPr lang="zh-CN" altLang="en-US" dirty="0"/>
              <a:t>和碳排放总量</a:t>
            </a:r>
            <a:r>
              <a:rPr lang="zh-CN" altLang="en-US" dirty="0" smtClean="0"/>
              <a:t>控制的对策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63035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十三五</a:t>
            </a:r>
            <a:r>
              <a:rPr lang="zh-CN" altLang="en-US" sz="2400" dirty="0"/>
              <a:t>期间，山东省只能达到和全国同样的大概不高于</a:t>
            </a:r>
            <a:r>
              <a:rPr lang="en-US" altLang="zh-CN" sz="2400" dirty="0"/>
              <a:t>7%</a:t>
            </a:r>
            <a:r>
              <a:rPr lang="zh-CN" altLang="en-US" sz="2400" dirty="0"/>
              <a:t>的经济</a:t>
            </a:r>
            <a:r>
              <a:rPr lang="zh-CN" altLang="en-US" sz="2400" dirty="0" smtClean="0"/>
              <a:t>增长速度</a:t>
            </a:r>
            <a:endParaRPr lang="en-US" altLang="zh-CN" sz="2400" dirty="0" smtClean="0"/>
          </a:p>
          <a:p>
            <a:r>
              <a:rPr lang="zh-CN" altLang="en-US" sz="2400" dirty="0" smtClean="0"/>
              <a:t>这</a:t>
            </a:r>
            <a:r>
              <a:rPr lang="zh-CN" altLang="en-US" sz="2400" dirty="0"/>
              <a:t>与山东“走</a:t>
            </a:r>
            <a:r>
              <a:rPr lang="zh-CN" altLang="en-US" sz="2400" dirty="0" smtClean="0"/>
              <a:t>在（全国）前列</a:t>
            </a:r>
            <a:r>
              <a:rPr lang="zh-CN" altLang="en-US" sz="2400" dirty="0"/>
              <a:t>”的战略目标不相</a:t>
            </a:r>
            <a:r>
              <a:rPr lang="zh-CN" altLang="en-US" sz="2400" dirty="0" smtClean="0"/>
              <a:t>符合</a:t>
            </a:r>
            <a:endParaRPr lang="en-US" altLang="zh-CN" sz="2400" dirty="0" smtClean="0"/>
          </a:p>
          <a:p>
            <a:r>
              <a:rPr lang="zh-CN" altLang="en-US" sz="2400" dirty="0" smtClean="0"/>
              <a:t>要</a:t>
            </a:r>
            <a:r>
              <a:rPr lang="zh-CN" altLang="en-US" sz="2400" dirty="0"/>
              <a:t>突破这种由能源和碳排放控制造成的强约束，山东必须在优化产业结构上下更大的功夫，在节能减排和提高能源效率上做的比其他省更好，比过去做的</a:t>
            </a:r>
            <a:r>
              <a:rPr lang="zh-CN" altLang="en-US" sz="2400" dirty="0" smtClean="0"/>
              <a:t>更好</a:t>
            </a:r>
            <a:endParaRPr lang="en-US" altLang="zh-CN" sz="2400" dirty="0" smtClean="0"/>
          </a:p>
          <a:p>
            <a:r>
              <a:rPr lang="zh-CN" altLang="en-US" sz="2400" dirty="0" smtClean="0"/>
              <a:t>对</a:t>
            </a:r>
            <a:r>
              <a:rPr lang="zh-CN" altLang="en-US" sz="2400" dirty="0"/>
              <a:t>山东省而言</a:t>
            </a:r>
            <a:r>
              <a:rPr lang="zh-CN" altLang="en-US" sz="2400" dirty="0" smtClean="0"/>
              <a:t>，目前最急迫的问题是</a:t>
            </a:r>
            <a:r>
              <a:rPr lang="zh-CN" altLang="en-US" sz="2400" dirty="0"/>
              <a:t>，立即解决山东省节能和减碳职能分属两个主要经济管理部门</a:t>
            </a:r>
            <a:r>
              <a:rPr lang="zh-CN" altLang="en-US" sz="2400" dirty="0" smtClean="0"/>
              <a:t>而无法协同的问题</a:t>
            </a:r>
            <a:endParaRPr lang="en-US" altLang="zh-CN" sz="2400" dirty="0" smtClean="0"/>
          </a:p>
          <a:p>
            <a:r>
              <a:rPr lang="zh-CN" altLang="en-US" sz="2400" dirty="0" smtClean="0"/>
              <a:t>通过</a:t>
            </a:r>
            <a:r>
              <a:rPr lang="zh-CN" altLang="en-US" sz="2400" dirty="0"/>
              <a:t>整合统一，创造山东省在节能、减碳、减少环境污染方面的加速度，进而实现经济增长速度超过全国平均</a:t>
            </a:r>
            <a:r>
              <a:rPr lang="zh-CN" altLang="en-US" sz="2400" dirty="0" smtClean="0"/>
              <a:t>增长速度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0155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国家关于碳排放的部署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/>
              <a:t>中国计划</a:t>
            </a:r>
            <a:r>
              <a:rPr lang="en-US" altLang="zh-CN" sz="2800" dirty="0"/>
              <a:t>2030</a:t>
            </a:r>
            <a:r>
              <a:rPr lang="zh-CN" altLang="en-US" sz="2800" dirty="0"/>
              <a:t>年左右二氧化碳排放达到峰值且将努力早日达</a:t>
            </a:r>
            <a:r>
              <a:rPr lang="zh-CN" altLang="en-US" sz="2800" dirty="0" smtClean="0"/>
              <a:t>峰</a:t>
            </a:r>
            <a:endParaRPr lang="en-US" altLang="zh-CN" sz="2800" dirty="0" smtClean="0"/>
          </a:p>
          <a:p>
            <a:r>
              <a:rPr lang="zh-CN" altLang="en-US" sz="2800" dirty="0" smtClean="0"/>
              <a:t>从</a:t>
            </a:r>
            <a:r>
              <a:rPr lang="en-US" altLang="zh-CN" sz="2800" dirty="0"/>
              <a:t>2017</a:t>
            </a:r>
            <a:r>
              <a:rPr lang="zh-CN" altLang="en-US" sz="2800" dirty="0"/>
              <a:t>年开始进行碳排放总量</a:t>
            </a:r>
            <a:r>
              <a:rPr lang="zh-CN" altLang="en-US" sz="2800" dirty="0" smtClean="0"/>
              <a:t>控制</a:t>
            </a:r>
            <a:endParaRPr lang="en-US" altLang="zh-CN" sz="2800" dirty="0" smtClean="0"/>
          </a:p>
          <a:p>
            <a:r>
              <a:rPr lang="zh-CN" altLang="en-US" sz="2800" dirty="0"/>
              <a:t>全国性碳</a:t>
            </a:r>
            <a:r>
              <a:rPr lang="zh-CN" altLang="en-US" sz="2800" dirty="0" smtClean="0"/>
              <a:t>交易</a:t>
            </a:r>
            <a:endParaRPr lang="en-US" altLang="zh-CN" sz="280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459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山东省的角色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碳排放</a:t>
            </a:r>
            <a:r>
              <a:rPr lang="zh-CN" altLang="en-US" sz="2800" dirty="0"/>
              <a:t>高踞</a:t>
            </a:r>
            <a:r>
              <a:rPr lang="zh-CN" altLang="en-US" sz="2800" dirty="0" smtClean="0"/>
              <a:t>第一</a:t>
            </a:r>
            <a:endParaRPr lang="en-US" altLang="zh-CN" sz="2800" dirty="0" smtClean="0"/>
          </a:p>
          <a:p>
            <a:r>
              <a:rPr lang="zh-CN" altLang="en-US" sz="2800" dirty="0" smtClean="0"/>
              <a:t>能耗</a:t>
            </a:r>
            <a:r>
              <a:rPr lang="zh-CN" altLang="en-US" sz="2800" dirty="0"/>
              <a:t>占全国</a:t>
            </a:r>
            <a:r>
              <a:rPr lang="en-US" altLang="zh-CN" sz="2800" dirty="0"/>
              <a:t>11%</a:t>
            </a:r>
            <a:r>
              <a:rPr lang="zh-CN" altLang="en-US" sz="2800" dirty="0"/>
              <a:t>（也是第一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r>
              <a:rPr lang="zh-CN" altLang="en-US" sz="2800" dirty="0" smtClean="0"/>
              <a:t>第三</a:t>
            </a:r>
            <a:r>
              <a:rPr lang="zh-CN" altLang="en-US" sz="2800" dirty="0"/>
              <a:t>经济大</a:t>
            </a:r>
            <a:r>
              <a:rPr lang="zh-CN" altLang="en-US" sz="2800" dirty="0" smtClean="0"/>
              <a:t>省</a:t>
            </a:r>
            <a:endParaRPr lang="en-US" altLang="zh-CN" sz="2800" dirty="0" smtClean="0"/>
          </a:p>
          <a:p>
            <a:r>
              <a:rPr lang="zh-CN" altLang="en-US" sz="2800" dirty="0" smtClean="0"/>
              <a:t>“</a:t>
            </a:r>
            <a:r>
              <a:rPr lang="zh-CN" altLang="en-US" sz="2800" dirty="0"/>
              <a:t>走在（全国）前面”是其既定战略目标</a:t>
            </a:r>
          </a:p>
        </p:txBody>
      </p:sp>
    </p:spTree>
    <p:extLst>
      <p:ext uri="{BB962C8B-B14F-4D97-AF65-F5344CB8AC3E}">
        <p14:creationId xmlns:p14="http://schemas.microsoft.com/office/powerpoint/2010/main" val="182315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发达国家</a:t>
            </a:r>
            <a:r>
              <a:rPr lang="zh-CN" altLang="en-US" dirty="0"/>
              <a:t>达到峰值</a:t>
            </a:r>
            <a:r>
              <a:rPr lang="zh-CN" altLang="en-US" dirty="0" smtClean="0"/>
              <a:t>时的</a:t>
            </a:r>
            <a:r>
              <a:rPr lang="zh-CN" altLang="en-US" dirty="0"/>
              <a:t>一般性经验规律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人均收入达到一定的高水平后，人均能源消费不再</a:t>
            </a:r>
            <a:r>
              <a:rPr lang="zh-CN" altLang="en-US" sz="2400" dirty="0" smtClean="0"/>
              <a:t>增长</a:t>
            </a:r>
            <a:endParaRPr lang="en-US" altLang="zh-CN" sz="2400" dirty="0" smtClean="0"/>
          </a:p>
          <a:p>
            <a:r>
              <a:rPr lang="zh-CN" altLang="en-US" sz="2400" dirty="0" smtClean="0"/>
              <a:t>人口</a:t>
            </a:r>
            <a:r>
              <a:rPr lang="zh-CN" altLang="en-US" sz="2400" dirty="0"/>
              <a:t>达到一定的峰值后，随着人均能耗的稳定，总能耗也不再</a:t>
            </a:r>
            <a:r>
              <a:rPr lang="zh-CN" altLang="en-US" sz="2400" dirty="0" smtClean="0"/>
              <a:t>增长</a:t>
            </a:r>
            <a:endParaRPr lang="en-US" altLang="zh-CN" sz="2400" dirty="0" smtClean="0"/>
          </a:p>
          <a:p>
            <a:r>
              <a:rPr lang="zh-CN" altLang="en-US" sz="2400" dirty="0" smtClean="0"/>
              <a:t>城市化</a:t>
            </a:r>
            <a:r>
              <a:rPr lang="zh-CN" altLang="en-US" sz="2400" dirty="0"/>
              <a:t>达到一定水平后，人们对钢铁、水泥等高耗能产品需求减少，能源总量不再</a:t>
            </a:r>
            <a:r>
              <a:rPr lang="zh-CN" altLang="en-US" sz="2400" dirty="0" smtClean="0"/>
              <a:t>增长</a:t>
            </a:r>
            <a:endParaRPr lang="en-US" altLang="zh-CN" sz="2400" dirty="0" smtClean="0"/>
          </a:p>
          <a:p>
            <a:r>
              <a:rPr lang="zh-CN" altLang="en-US" sz="2400" dirty="0" smtClean="0"/>
              <a:t>以</a:t>
            </a:r>
            <a:r>
              <a:rPr lang="zh-CN" altLang="en-US" sz="2400" dirty="0"/>
              <a:t>第三产业比重为代表的产业结构达到一定高度后，能源也不再</a:t>
            </a:r>
            <a:r>
              <a:rPr lang="zh-CN" altLang="en-US" sz="2400" dirty="0" smtClean="0"/>
              <a:t>增长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3255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发达国家</a:t>
            </a:r>
            <a:r>
              <a:rPr lang="zh-CN" altLang="en-US" dirty="0"/>
              <a:t>达到峰值</a:t>
            </a:r>
            <a:r>
              <a:rPr lang="zh-CN" altLang="en-US" dirty="0" smtClean="0"/>
              <a:t>时的特殊经验性规律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高能耗、高污染的重化工业产品转移到其他地区后，本地的碳排放峰值能够及早</a:t>
            </a:r>
            <a:r>
              <a:rPr lang="zh-CN" altLang="en-US" sz="2400" dirty="0" smtClean="0"/>
              <a:t>达到</a:t>
            </a:r>
            <a:endParaRPr lang="en-US" altLang="zh-CN" sz="2400" dirty="0" smtClean="0"/>
          </a:p>
          <a:p>
            <a:r>
              <a:rPr lang="zh-CN" altLang="en-US" sz="2400" dirty="0" smtClean="0"/>
              <a:t>加大</a:t>
            </a:r>
            <a:r>
              <a:rPr lang="zh-CN" altLang="en-US" sz="2400" dirty="0"/>
              <a:t>开发本地丰富的非化石能源资源，能够使得碳排放峰值早日</a:t>
            </a:r>
            <a:r>
              <a:rPr lang="zh-CN" altLang="en-US" sz="2400" dirty="0" smtClean="0"/>
              <a:t>达到</a:t>
            </a:r>
            <a:endParaRPr lang="en-US" altLang="zh-CN" sz="2400" dirty="0" smtClean="0"/>
          </a:p>
          <a:p>
            <a:r>
              <a:rPr lang="zh-CN" altLang="en-US" sz="2400" dirty="0" smtClean="0"/>
              <a:t>本国</a:t>
            </a:r>
            <a:r>
              <a:rPr lang="zh-CN" altLang="en-US" sz="2400" dirty="0"/>
              <a:t>民众有很强的环保意识，也能够促进本国的碳排放峰值早日</a:t>
            </a:r>
            <a:r>
              <a:rPr lang="zh-CN" altLang="en-US" sz="2400" dirty="0" smtClean="0"/>
              <a:t>达到</a:t>
            </a:r>
            <a:endParaRPr lang="en-US" altLang="zh-CN" sz="2400" dirty="0" smtClean="0"/>
          </a:p>
          <a:p>
            <a:r>
              <a:rPr lang="zh-CN" altLang="en-US" sz="2400" dirty="0" smtClean="0"/>
              <a:t>本国</a:t>
            </a:r>
            <a:r>
              <a:rPr lang="zh-CN" altLang="en-US" sz="2400" dirty="0"/>
              <a:t>有很强的非化石能源资源开发的先进技术，也能够加快碳排放峰值的早日到来</a:t>
            </a:r>
          </a:p>
        </p:txBody>
      </p:sp>
    </p:spTree>
    <p:extLst>
      <p:ext uri="{BB962C8B-B14F-4D97-AF65-F5344CB8AC3E}">
        <p14:creationId xmlns:p14="http://schemas.microsoft.com/office/powerpoint/2010/main" val="239509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一个硬币的正面或反面：能源消耗问题、碳排放问题与雾霾问题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42012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能源消耗问题、碳排放问题与雾霾问题，在化石能源消费为主的省份，</a:t>
            </a:r>
            <a:r>
              <a:rPr lang="en-US" altLang="zh-CN" sz="3200" dirty="0"/>
              <a:t>80%</a:t>
            </a:r>
            <a:r>
              <a:rPr lang="zh-CN" altLang="en-US" sz="3200" dirty="0"/>
              <a:t>的内涵是相同</a:t>
            </a:r>
            <a:r>
              <a:rPr lang="zh-CN" altLang="en-US" sz="3200" dirty="0" smtClean="0"/>
              <a:t>的</a:t>
            </a:r>
            <a:endParaRPr lang="en-US" altLang="zh-CN" sz="3200" dirty="0" smtClean="0"/>
          </a:p>
          <a:p>
            <a:r>
              <a:rPr lang="zh-CN" altLang="en-US" sz="3200" dirty="0" smtClean="0"/>
              <a:t>抓好</a:t>
            </a:r>
            <a:r>
              <a:rPr lang="zh-CN" altLang="en-US" sz="3200" dirty="0"/>
              <a:t>其中任何一个问题，都会很大程度上解决其它</a:t>
            </a:r>
            <a:r>
              <a:rPr lang="zh-CN" altLang="en-US" sz="3200" dirty="0" smtClean="0"/>
              <a:t>问题</a:t>
            </a:r>
            <a:endParaRPr lang="en-US" altLang="zh-CN" sz="3200" dirty="0" smtClean="0"/>
          </a:p>
          <a:p>
            <a:r>
              <a:rPr lang="zh-CN" altLang="en-US" sz="3200" dirty="0" smtClean="0"/>
              <a:t>三者的解决具有</a:t>
            </a:r>
            <a:r>
              <a:rPr lang="zh-CN" altLang="en-US" sz="3200" dirty="0"/>
              <a:t>很强的</a:t>
            </a:r>
            <a:r>
              <a:rPr lang="zh-CN" altLang="en-US" sz="3200" dirty="0" smtClean="0"/>
              <a:t>协同性。把</a:t>
            </a:r>
            <a:r>
              <a:rPr lang="zh-CN" altLang="en-US" sz="3200" dirty="0"/>
              <a:t>三个问题割裂，放在不同的三个政府</a:t>
            </a:r>
            <a:r>
              <a:rPr lang="zh-CN" altLang="en-US" sz="3200" dirty="0" smtClean="0"/>
              <a:t>部门进行管理</a:t>
            </a:r>
            <a:r>
              <a:rPr lang="zh-CN" altLang="en-US" sz="3200" dirty="0"/>
              <a:t>则会产生巨大的内耗</a:t>
            </a:r>
          </a:p>
        </p:txBody>
      </p:sp>
    </p:spTree>
    <p:extLst>
      <p:ext uri="{BB962C8B-B14F-4D97-AF65-F5344CB8AC3E}">
        <p14:creationId xmlns:p14="http://schemas.microsoft.com/office/powerpoint/2010/main" val="3220347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尽管与发达国家达到峰值时的条件相比差距较大，但强势的中国政府一定能够兑现峰值年的承诺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中国是强势</a:t>
            </a:r>
            <a:r>
              <a:rPr lang="zh-CN" altLang="en-US" sz="2400" dirty="0" smtClean="0"/>
              <a:t>政府，一定会兑现承诺</a:t>
            </a:r>
            <a:r>
              <a:rPr lang="en-US" altLang="zh-CN" sz="2400" dirty="0"/>
              <a:t>2030</a:t>
            </a:r>
            <a:r>
              <a:rPr lang="zh-CN" altLang="en-US" sz="2400" dirty="0"/>
              <a:t>年达到碳排放</a:t>
            </a:r>
            <a:r>
              <a:rPr lang="zh-CN" altLang="en-US" sz="2400" dirty="0" smtClean="0"/>
              <a:t>峰值</a:t>
            </a:r>
            <a:endParaRPr lang="en-US" altLang="zh-CN" sz="2400" dirty="0" smtClean="0"/>
          </a:p>
          <a:p>
            <a:r>
              <a:rPr lang="zh-CN" altLang="en-US" sz="2400" dirty="0" smtClean="0"/>
              <a:t>中国</a:t>
            </a:r>
            <a:r>
              <a:rPr lang="zh-CN" altLang="en-US" sz="2400" dirty="0"/>
              <a:t>在</a:t>
            </a:r>
            <a:r>
              <a:rPr lang="en-US" altLang="zh-CN" sz="2400" dirty="0"/>
              <a:t>2030</a:t>
            </a:r>
            <a:r>
              <a:rPr lang="zh-CN" altLang="en-US" sz="2400" dirty="0"/>
              <a:t>年左右，也基本达到一些发达国家实现碳排放峰值或能源</a:t>
            </a:r>
            <a:r>
              <a:rPr lang="zh-CN" altLang="en-US" sz="2400" dirty="0" smtClean="0"/>
              <a:t>峰值时经验数据的下限</a:t>
            </a:r>
            <a:endParaRPr lang="en-US" altLang="zh-CN" sz="2400" dirty="0" smtClean="0"/>
          </a:p>
          <a:p>
            <a:r>
              <a:rPr lang="zh-CN" altLang="en-US" sz="2400" dirty="0" smtClean="0"/>
              <a:t>当然</a:t>
            </a:r>
            <a:r>
              <a:rPr lang="zh-CN" altLang="en-US" sz="2400" dirty="0"/>
              <a:t>，离这些经验值的上限还差很</a:t>
            </a:r>
            <a:r>
              <a:rPr lang="zh-CN" altLang="en-US" sz="2400" dirty="0" smtClean="0"/>
              <a:t>远</a:t>
            </a:r>
            <a:endParaRPr lang="en-US" altLang="zh-CN" sz="2400" dirty="0" smtClean="0"/>
          </a:p>
          <a:p>
            <a:r>
              <a:rPr lang="zh-CN" altLang="en-US" sz="2400" dirty="0" smtClean="0"/>
              <a:t>在转移</a:t>
            </a:r>
            <a:r>
              <a:rPr lang="zh-CN" altLang="en-US" sz="2400" dirty="0"/>
              <a:t>高耗能产品生产、发展非化石能源方面的条件</a:t>
            </a:r>
            <a:r>
              <a:rPr lang="zh-CN" altLang="en-US" sz="2400" dirty="0" smtClean="0"/>
              <a:t>也与当年发达国家达到峰值时差</a:t>
            </a:r>
            <a:r>
              <a:rPr lang="zh-CN" altLang="en-US" sz="2400" dirty="0"/>
              <a:t>的很</a:t>
            </a:r>
            <a:r>
              <a:rPr lang="zh-CN" altLang="en-US" sz="2400" dirty="0" smtClean="0"/>
              <a:t>远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6994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山东省应该在什么时间达到碳排放峰值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山东省的</a:t>
            </a:r>
            <a:r>
              <a:rPr lang="zh-CN" altLang="en-US" sz="2400" dirty="0" smtClean="0"/>
              <a:t>碳排放</a:t>
            </a:r>
            <a:r>
              <a:rPr lang="zh-CN" altLang="en-US" sz="2400" dirty="0"/>
              <a:t>峰值年也</a:t>
            </a:r>
            <a:r>
              <a:rPr lang="zh-CN" altLang="en-US" sz="2400" dirty="0" smtClean="0"/>
              <a:t>是能源</a:t>
            </a:r>
            <a:r>
              <a:rPr lang="zh-CN" altLang="en-US" sz="2400" dirty="0"/>
              <a:t>消费峰值</a:t>
            </a:r>
            <a:r>
              <a:rPr lang="zh-CN" altLang="en-US" sz="2400" dirty="0" smtClean="0"/>
              <a:t>年，因为非化石能源比重很小，未来也是如此</a:t>
            </a:r>
            <a:endParaRPr lang="en-US" altLang="zh-CN" sz="2400" dirty="0" smtClean="0"/>
          </a:p>
          <a:p>
            <a:r>
              <a:rPr lang="zh-CN" altLang="en-US" sz="2400" dirty="0"/>
              <a:t>按照山东省制定战略和政策的惯例，山东省应该不晚于全国达到峰值的</a:t>
            </a:r>
            <a:r>
              <a:rPr lang="zh-CN" altLang="en-US" sz="2400" dirty="0" smtClean="0"/>
              <a:t>时间</a:t>
            </a:r>
            <a:endParaRPr lang="en-US" altLang="zh-CN" sz="2400" dirty="0" smtClean="0"/>
          </a:p>
          <a:p>
            <a:r>
              <a:rPr lang="zh-CN" altLang="en-US" sz="2400" dirty="0" smtClean="0"/>
              <a:t>山东省</a:t>
            </a:r>
            <a:r>
              <a:rPr lang="zh-CN" altLang="en-US" sz="2400" dirty="0"/>
              <a:t>占全国的</a:t>
            </a:r>
            <a:r>
              <a:rPr lang="zh-CN" altLang="en-US" sz="2400" dirty="0" smtClean="0"/>
              <a:t>能源消耗的比重达到</a:t>
            </a:r>
            <a:r>
              <a:rPr lang="en-US" altLang="zh-CN" sz="2400" dirty="0" smtClean="0"/>
              <a:t>11</a:t>
            </a:r>
            <a:r>
              <a:rPr lang="en-US" altLang="zh-CN" sz="2400" dirty="0"/>
              <a:t>%</a:t>
            </a:r>
            <a:r>
              <a:rPr lang="zh-CN" altLang="en-US" sz="2400" dirty="0" smtClean="0"/>
              <a:t>，</a:t>
            </a:r>
            <a:r>
              <a:rPr lang="zh-CN" altLang="en-US" sz="2400" dirty="0"/>
              <a:t>也不容许山东省比全国达峰时间</a:t>
            </a:r>
            <a:r>
              <a:rPr lang="zh-CN" altLang="en-US" sz="2400" dirty="0" smtClean="0"/>
              <a:t>晚</a:t>
            </a:r>
            <a:endParaRPr lang="en-US" altLang="zh-CN" sz="2400" dirty="0" smtClean="0"/>
          </a:p>
          <a:p>
            <a:r>
              <a:rPr lang="zh-CN" altLang="en-US" sz="2400" dirty="0" smtClean="0"/>
              <a:t>不论承诺什么时间达到峰值，山东省都会努力去完成。因为山东省或其下属城市的政府更强势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76158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案例：山东省临沂市政府为实现治理环境污染的承诺，不惜代价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28565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2015</a:t>
            </a:r>
            <a:r>
              <a:rPr lang="zh-CN" altLang="en-US" sz="2400" dirty="0"/>
              <a:t>年</a:t>
            </a:r>
            <a:r>
              <a:rPr lang="en-US" altLang="zh-CN" sz="2400" dirty="0"/>
              <a:t>2</a:t>
            </a:r>
            <a:r>
              <a:rPr lang="zh-CN" altLang="en-US" sz="2400" dirty="0"/>
              <a:t>月</a:t>
            </a:r>
            <a:r>
              <a:rPr lang="en-US" altLang="zh-CN" sz="2400" dirty="0"/>
              <a:t>25</a:t>
            </a:r>
            <a:r>
              <a:rPr lang="zh-CN" altLang="en-US" sz="2400" dirty="0"/>
              <a:t>日，因大气污染严重，环保部华东督查中心约谈有一千万人口的山东省临沂市代市长，代市长说不会有第二次约谈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r>
              <a:rPr lang="zh-CN" altLang="en-US" sz="2400" dirty="0" smtClean="0"/>
              <a:t>半个月后</a:t>
            </a:r>
            <a:r>
              <a:rPr lang="zh-CN" altLang="en-US" sz="2400" dirty="0"/>
              <a:t>，临沂市动用武警、特警封锁厂区，突击对全市涉及大气的</a:t>
            </a:r>
            <a:r>
              <a:rPr lang="en-US" altLang="zh-CN" sz="2400" dirty="0"/>
              <a:t>57</a:t>
            </a:r>
            <a:r>
              <a:rPr lang="zh-CN" altLang="en-US" sz="2400" dirty="0"/>
              <a:t>家污染大户紧急停产整顿。其中一个有</a:t>
            </a:r>
            <a:r>
              <a:rPr lang="en-US" altLang="zh-CN" sz="2400" dirty="0"/>
              <a:t>2000</a:t>
            </a:r>
            <a:r>
              <a:rPr lang="zh-CN" altLang="en-US" sz="2400" dirty="0"/>
              <a:t>多吨玻璃水和锡</a:t>
            </a:r>
            <a:r>
              <a:rPr lang="zh-CN" altLang="en-US" sz="2400" dirty="0" smtClean="0"/>
              <a:t>水还在</a:t>
            </a:r>
            <a:r>
              <a:rPr lang="zh-CN" altLang="en-US" sz="2400" dirty="0"/>
              <a:t>生产线上的企业，被直接拉掉电闸，企业损失惨重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r>
              <a:rPr lang="zh-CN" altLang="en-US" sz="2400" dirty="0" smtClean="0"/>
              <a:t>这</a:t>
            </a:r>
            <a:r>
              <a:rPr lang="zh-CN" altLang="en-US" sz="2400" dirty="0"/>
              <a:t>次行动导致至少有</a:t>
            </a:r>
            <a:r>
              <a:rPr lang="en-US" altLang="zh-CN" sz="2400" dirty="0"/>
              <a:t>6</a:t>
            </a:r>
            <a:r>
              <a:rPr lang="zh-CN" altLang="en-US" sz="2400" dirty="0"/>
              <a:t>万多人直接失业；加上失业者</a:t>
            </a:r>
            <a:r>
              <a:rPr lang="zh-CN" altLang="en-US" sz="2400" dirty="0" smtClean="0"/>
              <a:t>家庭，</a:t>
            </a:r>
            <a:r>
              <a:rPr lang="zh-CN" altLang="en-US" sz="2400" dirty="0"/>
              <a:t>停产波及人群至少在</a:t>
            </a:r>
            <a:r>
              <a:rPr lang="en-US" altLang="zh-CN" sz="2400" dirty="0"/>
              <a:t>15</a:t>
            </a:r>
            <a:r>
              <a:rPr lang="zh-CN" altLang="en-US" sz="2400" dirty="0"/>
              <a:t>万左右；引发千亿债务危机；随着失业人口增多，当地盗抢案件增多，犯罪率出现上升</a:t>
            </a:r>
            <a:r>
              <a:rPr lang="zh-CN" altLang="en-US" sz="2400" dirty="0" smtClean="0"/>
              <a:t>迹象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83434377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2082</TotalTime>
  <Words>2249</Words>
  <Application>Microsoft Office PowerPoint</Application>
  <PresentationFormat>Custom</PresentationFormat>
  <Paragraphs>67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丝状</vt:lpstr>
      <vt:lpstr>山东省碳排放峰值判断及对“十三五”经济发展的影响</vt:lpstr>
      <vt:lpstr>国家关于碳排放的部署</vt:lpstr>
      <vt:lpstr>山东省的角色</vt:lpstr>
      <vt:lpstr>发达国家达到峰值时的一般性经验规律</vt:lpstr>
      <vt:lpstr>发达国家达到峰值时的特殊经验性规律</vt:lpstr>
      <vt:lpstr>一个硬币的正面或反面：能源消耗问题、碳排放问题与雾霾问题</vt:lpstr>
      <vt:lpstr>尽管与发达国家达到峰值时的条件相比差距较大，但强势的中国政府一定能够兑现峰值年的承诺</vt:lpstr>
      <vt:lpstr>山东省应该在什么时间达到碳排放峰值</vt:lpstr>
      <vt:lpstr>案例：山东省临沂市政府为实现治理环境污染的承诺，不惜代价</vt:lpstr>
      <vt:lpstr>假若以这样的决心和执行力，山东省的碳排放峰值也可以在2020年或2025年实现，但后果严重</vt:lpstr>
      <vt:lpstr>按照发达国家经验和中国2030年达到峰值判断，山东省应该在什么时间达到峰值</vt:lpstr>
      <vt:lpstr>按照发达国家经验和中国2030年达到峰值判断，山东省应该在什么时间达到峰值</vt:lpstr>
      <vt:lpstr>能源和碳排放总量控制对山东“十三五”经济发展的影响：制约山东省的经济增长速度</vt:lpstr>
      <vt:lpstr>山东“十三五”期间应对能源和碳排放总量控制的对策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山东省能源消费峰值及十三五能源需求</dc:title>
  <dc:creator>USER</dc:creator>
  <cp:lastModifiedBy>Administrator</cp:lastModifiedBy>
  <cp:revision>191</cp:revision>
  <dcterms:created xsi:type="dcterms:W3CDTF">2015-01-07T11:30:02Z</dcterms:created>
  <dcterms:modified xsi:type="dcterms:W3CDTF">2015-10-16T13:18:14Z</dcterms:modified>
</cp:coreProperties>
</file>